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85" r:id="rId4"/>
    <p:sldId id="338" r:id="rId5"/>
    <p:sldId id="321" r:id="rId6"/>
    <p:sldId id="322" r:id="rId7"/>
    <p:sldId id="286" r:id="rId8"/>
    <p:sldId id="280" r:id="rId9"/>
    <p:sldId id="320" r:id="rId10"/>
    <p:sldId id="314" r:id="rId11"/>
    <p:sldId id="287" r:id="rId12"/>
    <p:sldId id="323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27" r:id="rId24"/>
    <p:sldId id="339" r:id="rId25"/>
    <p:sldId id="33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B8182F"/>
    <a:srgbClr val="77933C"/>
    <a:srgbClr val="009A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2B7B-DEA5-4C2E-8A02-2AB55F30CA5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1ADE-80EE-4702-B14B-AD74E0F96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8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2B194-B67B-4337-810B-27DBDD10FFF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85123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E5FFA-6B20-4999-9A1B-0CF4065368A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41989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1ADE-80EE-4702-B14B-AD74E0F960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65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33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</p:sp>
      <p:sp>
        <p:nvSpPr>
          <p:cNvPr id="13315" name="Заметки 1331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/>
            <a:r>
              <a:t>Спасибо!</a:t>
            </a:r>
          </a:p>
        </p:txBody>
      </p:sp>
      <p:sp>
        <p:nvSpPr>
          <p:cNvPr id="13316" name="Верхний колонтитул 1331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fld id="{028BF08F-2AE2-4EDD-9D53-37F7C309E580}" type="header">
              <a:rPr>
                <a:solidFill>
                  <a:srgbClr val="000000"/>
                </a:solidFill>
              </a:rPr>
              <a:pPr/>
              <a:t>​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317" name="Дата 1331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318" name="Нижний колонтитул 13317"/>
          <p:cNvSpPr>
            <a:spLocks noGrp="1"/>
          </p:cNvSpPr>
          <p:nvPr>
            <p:ph type="ftr" sz="quarter" idx="4"/>
          </p:nvPr>
        </p:nvSpPr>
        <p:spPr/>
        <p:txBody>
          <a:bodyPr anchor="b" anchorCtr="0"/>
          <a:lstStyle/>
          <a:p>
            <a:fld id="{4E68D564-1B1B-491D-B785-164D02BD17C8}" type="footer">
              <a:rPr>
                <a:solidFill>
                  <a:srgbClr val="000000"/>
                </a:solidFill>
              </a:rPr>
              <a:pPr/>
              <a:t>​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319" name="Номер слайда 13318"/>
          <p:cNvSpPr>
            <a:spLocks noGrp="1"/>
          </p:cNvSpPr>
          <p:nvPr>
            <p:ph type="sldNum" sz="quarter" idx="5"/>
          </p:nvPr>
        </p:nvSpPr>
        <p:spPr/>
        <p:txBody>
          <a:bodyPr anchor="b" anchorCtr="0"/>
          <a:lstStyle/>
          <a:p>
            <a:fld id="{D76E9F5E-0314-4FAB-A218-45C3A78EBF50}" type="slidenum">
              <a:rPr>
                <a:solidFill>
                  <a:srgbClr val="000000"/>
                </a:solidFill>
              </a:rPr>
              <a:pPr/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59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3209-25ED-4CC7-B119-0BBBED8D7CA4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1663-FFC8-4B25-9040-4E1C0E114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8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20" Type="http://schemas.openxmlformats.org/officeDocument/2006/relationships/oleObject" Target="../embeddings/_________Microsoft_Visio_2003_2010221.vsd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85750"/>
            <a:ext cx="16732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916113"/>
            <a:ext cx="7632700" cy="2597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Перспективы создания современных систем технического обслуживания для группового применения БЛА гражданской и государственной авиации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19" descr="rf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87571">
            <a:off x="323850" y="4581525"/>
            <a:ext cx="20145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Прямоугольник 5"/>
          <p:cNvSpPr>
            <a:spLocks noChangeArrowheads="1"/>
          </p:cNvSpPr>
          <p:nvPr/>
        </p:nvSpPr>
        <p:spPr bwMode="auto">
          <a:xfrm>
            <a:off x="2286447" y="4966238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 err="1" smtClean="0">
                <a:solidFill>
                  <a:srgbClr val="003399"/>
                </a:solidFill>
                <a:cs typeface="Arial" charset="0"/>
              </a:rPr>
              <a:t>Герасин</a:t>
            </a:r>
            <a:r>
              <a:rPr lang="ru-RU" altLang="ru-RU" sz="2000" dirty="0" smtClean="0">
                <a:solidFill>
                  <a:srgbClr val="003399"/>
                </a:solidFill>
                <a:cs typeface="Arial" charset="0"/>
              </a:rPr>
              <a:t> А.А. - Главный инженер</a:t>
            </a:r>
          </a:p>
          <a:p>
            <a:pPr algn="ctr"/>
            <a:r>
              <a:rPr lang="ru-RU" altLang="ru-RU" sz="2000" dirty="0" smtClean="0">
                <a:solidFill>
                  <a:srgbClr val="003399"/>
                </a:solidFill>
                <a:cs typeface="Arial" charset="0"/>
              </a:rPr>
              <a:t>Буряк Ю.И. – </a:t>
            </a:r>
            <a:r>
              <a:rPr lang="ru-RU" altLang="ru-RU" sz="2000" smtClean="0">
                <a:solidFill>
                  <a:srgbClr val="003399"/>
                </a:solidFill>
                <a:cs typeface="Arial" charset="0"/>
              </a:rPr>
              <a:t>начальник подразделения</a:t>
            </a:r>
            <a:endParaRPr lang="ru-RU" altLang="ru-RU" sz="2000" dirty="0" smtClean="0">
              <a:solidFill>
                <a:srgbClr val="003399"/>
              </a:solidFill>
              <a:cs typeface="Arial" charset="0"/>
            </a:endParaRPr>
          </a:p>
          <a:p>
            <a:pPr algn="ctr"/>
            <a:r>
              <a:rPr lang="ru-RU" altLang="ru-RU" sz="2000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cs typeface="Arial" charset="0"/>
              </a:rPr>
              <a:t>ФГУП «</a:t>
            </a:r>
            <a:r>
              <a:rPr lang="ru-RU" altLang="ru-RU" sz="2000" dirty="0" err="1">
                <a:solidFill>
                  <a:srgbClr val="003399"/>
                </a:solidFill>
                <a:cs typeface="Arial" charset="0"/>
              </a:rPr>
              <a:t>ГосНИИ</a:t>
            </a:r>
            <a:r>
              <a:rPr lang="ru-RU" altLang="ru-RU" sz="2000" dirty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altLang="ru-RU" sz="2000" dirty="0" smtClean="0">
                <a:solidFill>
                  <a:srgbClr val="003399"/>
                </a:solidFill>
                <a:cs typeface="Arial" charset="0"/>
              </a:rPr>
              <a:t>авиационных </a:t>
            </a:r>
            <a:r>
              <a:rPr lang="ru-RU" altLang="ru-RU" sz="2000" dirty="0">
                <a:solidFill>
                  <a:srgbClr val="003399"/>
                </a:solidFill>
                <a:cs typeface="Arial" charset="0"/>
              </a:rPr>
              <a:t>систем»</a:t>
            </a:r>
            <a:endParaRPr lang="en-US" altLang="ru-RU" sz="2000" dirty="0">
              <a:solidFill>
                <a:srgbClr val="003399"/>
              </a:solidFill>
              <a:cs typeface="Arial" charset="0"/>
            </a:endParaRPr>
          </a:p>
          <a:p>
            <a:pPr algn="ctr"/>
            <a:r>
              <a:rPr lang="ru-RU" altLang="ru-RU" sz="2000" dirty="0">
                <a:solidFill>
                  <a:srgbClr val="003399"/>
                </a:solidFill>
                <a:cs typeface="Arial" charset="0"/>
              </a:rPr>
              <a:t> г. Москва</a:t>
            </a:r>
            <a:endParaRPr lang="ru-RU" altLang="ru-RU" sz="2000" dirty="0">
              <a:solidFill>
                <a:srgbClr val="003399"/>
              </a:solidFill>
            </a:endParaRPr>
          </a:p>
        </p:txBody>
      </p:sp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6732588" y="4365625"/>
          <a:ext cx="2230437" cy="1900238"/>
        </p:xfrm>
        <a:graphic>
          <a:graphicData uri="http://schemas.openxmlformats.org/presentationml/2006/ole">
            <p:oleObj spid="_x0000_s1112" name="Visio" r:id="rId7" imgW="2662618" imgH="2296744" progId="">
              <p:embed/>
            </p:oleObj>
          </a:graphicData>
        </a:graphic>
      </p:graphicFrame>
      <p:graphicFrame>
        <p:nvGraphicFramePr>
          <p:cNvPr id="1027" name="Объект 2"/>
          <p:cNvGraphicFramePr>
            <a:graphicFrameLocks noChangeAspect="1"/>
          </p:cNvGraphicFramePr>
          <p:nvPr/>
        </p:nvGraphicFramePr>
        <p:xfrm>
          <a:off x="7934325" y="5392738"/>
          <a:ext cx="714375" cy="730250"/>
        </p:xfrm>
        <a:graphic>
          <a:graphicData uri="http://schemas.openxmlformats.org/presentationml/2006/ole">
            <p:oleObj spid="_x0000_s1113" name="Visio" r:id="rId8" imgW="1743989" imgH="1810855" progId="">
              <p:embed/>
            </p:oleObj>
          </a:graphicData>
        </a:graphic>
      </p:graphicFrame>
      <p:sp>
        <p:nvSpPr>
          <p:cNvPr id="1032" name="Rectangle 18"/>
          <p:cNvSpPr>
            <a:spLocks noChangeArrowheads="1"/>
          </p:cNvSpPr>
          <p:nvPr/>
        </p:nvSpPr>
        <p:spPr bwMode="auto">
          <a:xfrm>
            <a:off x="1763713" y="2286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</a:rPr>
              <a:t>ГОСУДАРСТВЕННЫЙ НАУЧНЫЙ ЦЕНТР РФ</a:t>
            </a:r>
            <a:br>
              <a:rPr lang="ru-RU" altLang="ru-RU" sz="1600" dirty="0">
                <a:solidFill>
                  <a:srgbClr val="003399"/>
                </a:solidFill>
              </a:rPr>
            </a:br>
            <a:r>
              <a:rPr lang="ru-RU" altLang="ru-RU" sz="1600" dirty="0">
                <a:solidFill>
                  <a:srgbClr val="003399"/>
                </a:solidFill>
              </a:rPr>
              <a:t>ФЕДЕРАЛЬНОЕ ГОСУДАРСТВЕННОЕ УНИТАРНОЕ ПРЕДПРИЯТИЕ</a:t>
            </a:r>
            <a:br>
              <a:rPr lang="ru-RU" altLang="ru-RU" sz="1600" dirty="0">
                <a:solidFill>
                  <a:srgbClr val="003399"/>
                </a:solidFill>
              </a:rPr>
            </a:br>
            <a:r>
              <a:rPr lang="ru-RU" altLang="ru-RU" sz="1600" dirty="0">
                <a:solidFill>
                  <a:srgbClr val="003399"/>
                </a:solidFill>
              </a:rPr>
              <a:t>«</a:t>
            </a:r>
            <a:r>
              <a:rPr lang="ru-RU" altLang="ru-RU" sz="1600" dirty="0" smtClean="0">
                <a:solidFill>
                  <a:srgbClr val="003399"/>
                </a:solidFill>
              </a:rPr>
              <a:t>ГОСУДАРСТВЕННЫЙ НАУЧНО-ИССЛЕДОВАТЕЛЬСКИЙ </a:t>
            </a:r>
            <a:r>
              <a:rPr lang="ru-RU" altLang="ru-RU" sz="1600" dirty="0">
                <a:solidFill>
                  <a:srgbClr val="003399"/>
                </a:solidFill>
              </a:rPr>
              <a:t>ИНСТИТУТ </a:t>
            </a:r>
            <a:br>
              <a:rPr lang="ru-RU" altLang="ru-RU" sz="1600" dirty="0">
                <a:solidFill>
                  <a:srgbClr val="003399"/>
                </a:solidFill>
              </a:rPr>
            </a:br>
            <a:r>
              <a:rPr lang="en-US" altLang="ru-RU" sz="1600" dirty="0">
                <a:solidFill>
                  <a:srgbClr val="003399"/>
                </a:solidFill>
              </a:rPr>
              <a:t>АВИАЦИОННЫХ СИСТЕМ</a:t>
            </a:r>
            <a:r>
              <a:rPr lang="ru-RU" altLang="ru-RU" sz="1600" dirty="0">
                <a:solidFill>
                  <a:srgbClr val="003399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4" tIns="45690" rIns="91374" bIns="45690"/>
          <a:lstStyle/>
          <a:p>
            <a:pPr algn="r"/>
            <a:fld id="{3F5C8D25-E417-4810-9CB2-6390A9711981}" type="slidenum">
              <a:rPr lang="ru-RU" altLang="ru-RU" sz="1400">
                <a:latin typeface="Calibri" pitchFamily="34" charset="0"/>
              </a:rPr>
              <a:pPr algn="r"/>
              <a:t>10</a:t>
            </a:fld>
            <a:endParaRPr lang="ru-RU" altLang="ru-RU" sz="1400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10800000" flipV="1">
            <a:off x="857250" y="131833"/>
            <a:ext cx="8080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Состав новых ИТ для </a:t>
            </a:r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автоматизации процессов технической эксплуатации парка БЛА</a:t>
            </a:r>
            <a:endParaRPr lang="ru-RU" altLang="ru-RU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8612" name="Объект 2"/>
          <p:cNvSpPr>
            <a:spLocks/>
          </p:cNvSpPr>
          <p:nvPr/>
        </p:nvSpPr>
        <p:spPr bwMode="auto">
          <a:xfrm>
            <a:off x="323850" y="908050"/>
            <a:ext cx="85693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4" tIns="45690" rIns="91374" bIns="45690"/>
          <a:lstStyle/>
          <a:p>
            <a:pPr algn="ctr">
              <a:spcBef>
                <a:spcPct val="20000"/>
              </a:spcBef>
            </a:pPr>
            <a:r>
              <a:rPr lang="ru-RU" altLang="ru-RU" sz="1400" b="1" dirty="0">
                <a:latin typeface="Calibri" pitchFamily="34" charset="0"/>
              </a:rPr>
              <a:t>На базе использования программно-аппаратного комплекса  (ФГУП «</a:t>
            </a:r>
            <a:r>
              <a:rPr lang="ru-RU" altLang="ru-RU" sz="1400" b="1" dirty="0" err="1">
                <a:latin typeface="Calibri" pitchFamily="34" charset="0"/>
              </a:rPr>
              <a:t>ГосНИИАС</a:t>
            </a:r>
            <a:r>
              <a:rPr lang="ru-RU" altLang="ru-RU" sz="1400" b="1" dirty="0">
                <a:latin typeface="Calibri" pitchFamily="34" charset="0"/>
              </a:rPr>
              <a:t>)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b="1" dirty="0">
                <a:latin typeface="Calibri" pitchFamily="34" charset="0"/>
              </a:rPr>
              <a:t>отработаны технологические решения по автоматизации информационных процессов </a:t>
            </a:r>
            <a:r>
              <a:rPr lang="ru-RU" altLang="ru-RU" sz="1400" b="1" dirty="0" err="1">
                <a:latin typeface="Calibri" pitchFamily="34" charset="0"/>
              </a:rPr>
              <a:t>ТОиР</a:t>
            </a:r>
            <a:r>
              <a:rPr lang="ru-RU" altLang="ru-RU" sz="1400" b="1" dirty="0">
                <a:latin typeface="Calibri" pitchFamily="34" charset="0"/>
              </a:rPr>
              <a:t> и МТО </a:t>
            </a:r>
            <a:r>
              <a:rPr lang="ru-RU" altLang="ru-RU" sz="1400" b="1" dirty="0" smtClean="0">
                <a:latin typeface="Calibri" pitchFamily="34" charset="0"/>
              </a:rPr>
              <a:t>АТ</a:t>
            </a:r>
            <a:endParaRPr lang="ru-RU" altLang="ru-RU" sz="1400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solidFill>
                <a:srgbClr val="FF330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4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400" b="1" dirty="0">
                <a:latin typeface="Calibri" pitchFamily="34" charset="0"/>
              </a:rPr>
              <a:t>Разрабатываются средства автоматической идентификации (считыватели,    </a:t>
            </a:r>
            <a:r>
              <a:rPr lang="en-US" altLang="ru-RU" sz="1400" b="1" dirty="0">
                <a:latin typeface="Calibri" pitchFamily="34" charset="0"/>
              </a:rPr>
              <a:t>RFID-</a:t>
            </a:r>
            <a:r>
              <a:rPr lang="ru-RU" altLang="ru-RU" sz="1400" b="1" dirty="0">
                <a:latin typeface="Calibri" pitchFamily="34" charset="0"/>
              </a:rPr>
              <a:t>метки</a:t>
            </a:r>
            <a:r>
              <a:rPr lang="en-US" altLang="ru-RU" sz="1400" b="1" dirty="0" smtClean="0">
                <a:latin typeface="Calibri" pitchFamily="34" charset="0"/>
              </a:rPr>
              <a:t>)</a:t>
            </a:r>
            <a:endParaRPr lang="ru-RU" altLang="ru-RU" sz="14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400" b="1" dirty="0" smtClean="0">
                <a:latin typeface="Calibri" pitchFamily="34" charset="0"/>
              </a:rPr>
              <a:t>отечественного </a:t>
            </a:r>
            <a:r>
              <a:rPr lang="ru-RU" altLang="ru-RU" sz="1400" b="1" dirty="0">
                <a:latin typeface="Calibri" pitchFamily="34" charset="0"/>
              </a:rPr>
              <a:t>производства (ОАО «НИИМЭ и Микрон») </a:t>
            </a:r>
          </a:p>
        </p:txBody>
      </p:sp>
      <p:pic>
        <p:nvPicPr>
          <p:cNvPr id="6" name="Picture 8" descr="gosni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49" y="166687"/>
            <a:ext cx="722313" cy="5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0" name="Рисунок 7" descr="Автоматизация_рис_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00188"/>
            <a:ext cx="7858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917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612" grpId="0"/>
      <p:bldP spid="430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403350" y="76200"/>
            <a:ext cx="7418388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1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ВОПРОС.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независимой отечественной системы уникальной идентификации промышленной продукции.</a:t>
            </a:r>
          </a:p>
        </p:txBody>
      </p:sp>
      <p:pic>
        <p:nvPicPr>
          <p:cNvPr id="2253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088" y="1643051"/>
            <a:ext cx="7632700" cy="257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20000"/>
              </a:lnSpc>
              <a:buFontTx/>
              <a:buAutoNum type="romanUcPeriod"/>
              <a:defRPr/>
            </a:pPr>
            <a:r>
              <a:rPr lang="ru-RU" sz="1700" b="1" dirty="0"/>
              <a:t>Код </a:t>
            </a:r>
            <a:r>
              <a:rPr lang="ru-RU" sz="1700" b="1" dirty="0">
                <a:solidFill>
                  <a:srgbClr val="C00000"/>
                </a:solidFill>
              </a:rPr>
              <a:t>CAGE</a:t>
            </a:r>
            <a:r>
              <a:rPr lang="ru-RU" sz="1700" b="1" dirty="0"/>
              <a:t> (агентство выдачи - Служба оборонной логистической информации Минобороны США, адрес г. </a:t>
            </a:r>
            <a:r>
              <a:rPr lang="ru-RU" sz="1700" b="1" dirty="0" err="1"/>
              <a:t>Бэттл</a:t>
            </a:r>
            <a:r>
              <a:rPr lang="ru-RU" sz="1700" b="1" dirty="0"/>
              <a:t> Крик, США).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450000" algn="just">
              <a:lnSpc>
                <a:spcPct val="120000"/>
              </a:lnSpc>
              <a:buFontTx/>
              <a:buAutoNum type="romanUcPeriod"/>
              <a:defRPr/>
            </a:pPr>
            <a:r>
              <a:rPr lang="ru-RU" sz="1700" b="1" dirty="0"/>
              <a:t> Код 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en-US" sz="1700" b="1" dirty="0">
                <a:solidFill>
                  <a:srgbClr val="C00000"/>
                </a:solidFill>
              </a:rPr>
              <a:t>Dun &amp; Bradstreet </a:t>
            </a:r>
            <a:r>
              <a:rPr lang="en-US" sz="1700" b="1" dirty="0"/>
              <a:t>(</a:t>
            </a:r>
            <a:r>
              <a:rPr lang="ru-RU" sz="1700" b="1" dirty="0"/>
              <a:t>агентство выдачи – фирма </a:t>
            </a:r>
            <a:r>
              <a:rPr lang="en-US" sz="1700" b="1" dirty="0"/>
              <a:t>Dun &amp; Bradstreet, </a:t>
            </a:r>
            <a:r>
              <a:rPr lang="ru-RU" sz="1700" b="1" dirty="0"/>
              <a:t>адрес г. Шорт </a:t>
            </a:r>
            <a:r>
              <a:rPr lang="ru-RU" sz="1700" b="1" dirty="0" err="1"/>
              <a:t>Хиллс</a:t>
            </a:r>
            <a:r>
              <a:rPr lang="ru-RU" sz="1700" b="1" dirty="0"/>
              <a:t>, США)</a:t>
            </a:r>
            <a:r>
              <a:rPr lang="en-US" sz="1700" b="1" dirty="0"/>
              <a:t>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450000" algn="just">
              <a:lnSpc>
                <a:spcPct val="120000"/>
              </a:lnSpc>
              <a:buFontTx/>
              <a:buAutoNum type="romanUcPeriod"/>
              <a:defRPr/>
            </a:pPr>
            <a:r>
              <a:rPr lang="ru-RU" sz="1700" b="1" dirty="0"/>
              <a:t>Код </a:t>
            </a:r>
            <a:r>
              <a:rPr lang="ru-RU" sz="1700" b="1" dirty="0">
                <a:solidFill>
                  <a:srgbClr val="C00000"/>
                </a:solidFill>
              </a:rPr>
              <a:t>NCAGE</a:t>
            </a:r>
            <a:r>
              <a:rPr lang="ru-RU" sz="1700" b="1" dirty="0"/>
              <a:t> (агентство выдачи - Агентство материального обеспечения NATO (NSPА), г. </a:t>
            </a:r>
            <a:r>
              <a:rPr lang="ru-RU" sz="1700" b="1" dirty="0" err="1"/>
              <a:t>Капельн</a:t>
            </a:r>
            <a:r>
              <a:rPr lang="ru-RU" sz="1700" b="1" dirty="0"/>
              <a:t>, Люксембург)</a:t>
            </a:r>
            <a:r>
              <a:rPr lang="en-US" sz="1700" b="1" dirty="0"/>
              <a:t>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450000" algn="just">
              <a:lnSpc>
                <a:spcPct val="120000"/>
              </a:lnSpc>
              <a:buFontTx/>
              <a:buAutoNum type="romanUcPeriod"/>
              <a:defRPr/>
            </a:pPr>
            <a:r>
              <a:rPr lang="ru-RU" sz="1700" b="1" dirty="0"/>
              <a:t>код </a:t>
            </a:r>
            <a:r>
              <a:rPr lang="ru-RU" sz="1700" b="1" dirty="0">
                <a:solidFill>
                  <a:srgbClr val="C00000"/>
                </a:solidFill>
              </a:rPr>
              <a:t>GS1</a:t>
            </a:r>
            <a:r>
              <a:rPr lang="ru-RU" sz="1700" b="1" dirty="0"/>
              <a:t> (ассоциация GS1 AISBL, адрес г. Брюссель, Бельгия).</a:t>
            </a:r>
            <a:r>
              <a:rPr lang="en-US" sz="1700" b="1" dirty="0"/>
              <a:t> </a:t>
            </a:r>
            <a:endParaRPr lang="ru-RU" sz="1700" b="1" dirty="0">
              <a:solidFill>
                <a:srgbClr val="FF0000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defRPr/>
            </a:pP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059112" y="1071546"/>
            <a:ext cx="3084523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altLang="ru-RU" sz="800" dirty="0"/>
          </a:p>
          <a:p>
            <a:pPr>
              <a:defRPr/>
            </a:pPr>
            <a:r>
              <a:rPr lang="ru-RU" altLang="ru-RU" sz="1700" dirty="0"/>
              <a:t>Зарубежные </a:t>
            </a:r>
            <a:r>
              <a:rPr lang="ru-RU" altLang="ru-RU" sz="1700" dirty="0" smtClean="0"/>
              <a:t>агентства выдачи кодов по ИСО 15459</a:t>
            </a:r>
            <a:endParaRPr lang="ru-RU" altLang="ru-RU" sz="1700" dirty="0"/>
          </a:p>
          <a:p>
            <a:pPr>
              <a:defRPr/>
            </a:pP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59112" y="4357694"/>
            <a:ext cx="3155961" cy="571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altLang="ru-RU" sz="800" dirty="0" smtClean="0"/>
          </a:p>
          <a:p>
            <a:pPr>
              <a:defRPr/>
            </a:pPr>
            <a:r>
              <a:rPr lang="ru-RU" altLang="ru-RU" sz="1700" dirty="0" smtClean="0"/>
              <a:t>Российские агентства выдачи кодов по ИСО 15459   </a:t>
            </a:r>
          </a:p>
          <a:p>
            <a:pPr>
              <a:defRPr/>
            </a:pPr>
            <a:endParaRPr lang="ru-RU" altLang="ru-RU" sz="1400" dirty="0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827088" y="5000636"/>
            <a:ext cx="76327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  <a:buFontTx/>
              <a:buAutoNum type="romanUcPeriod"/>
            </a:pPr>
            <a:r>
              <a:rPr lang="ru-RU" altLang="ru-RU" sz="1700" b="1" dirty="0"/>
              <a:t>Код </a:t>
            </a:r>
            <a:r>
              <a:rPr lang="en-US" altLang="ru-RU" sz="1700" b="1" dirty="0">
                <a:solidFill>
                  <a:srgbClr val="C00000"/>
                </a:solidFill>
              </a:rPr>
              <a:t>KRU</a:t>
            </a:r>
            <a:r>
              <a:rPr lang="en-US" altLang="ru-RU" sz="1700" b="1" dirty="0"/>
              <a:t> </a:t>
            </a:r>
            <a:r>
              <a:rPr lang="ru-RU" altLang="ru-RU" sz="1700" b="1" dirty="0"/>
              <a:t>(агентство выдачи ФГБУ «46 ЦНИИ» Минобороны России»). </a:t>
            </a:r>
            <a:endParaRPr lang="en-US" altLang="ru-RU" sz="1700" b="1" dirty="0">
              <a:solidFill>
                <a:srgbClr val="FF0000"/>
              </a:solidFill>
            </a:endParaRPr>
          </a:p>
          <a:p>
            <a:pPr indent="449263" algn="just">
              <a:lnSpc>
                <a:spcPct val="125000"/>
              </a:lnSpc>
              <a:buFontTx/>
              <a:buAutoNum type="romanUcPeriod"/>
            </a:pPr>
            <a:r>
              <a:rPr lang="ru-RU" altLang="ru-RU" sz="1700" b="1" dirty="0"/>
              <a:t>Код </a:t>
            </a:r>
            <a:r>
              <a:rPr lang="en-US" altLang="ru-RU" sz="1700" b="1" dirty="0">
                <a:solidFill>
                  <a:srgbClr val="C00000"/>
                </a:solidFill>
              </a:rPr>
              <a:t>VFS</a:t>
            </a:r>
            <a:r>
              <a:rPr lang="ru-RU" altLang="ru-RU" sz="1700" b="1" dirty="0"/>
              <a:t>  (агентство выдачи ФГУП «Научно-исследовательский институт стандартизации и унификации</a:t>
            </a:r>
            <a:r>
              <a:rPr lang="ru-RU" altLang="ru-RU" sz="1700" b="1" dirty="0" smtClean="0"/>
              <a:t>»). </a:t>
            </a:r>
            <a:r>
              <a:rPr lang="ru-RU" altLang="ru-RU" sz="1700" b="1" dirty="0"/>
              <a:t>Полномочия в части международного агентства выдачи кодов в настоящее время переданы ФГУП </a:t>
            </a:r>
            <a:r>
              <a:rPr lang="ru-RU" altLang="ru-RU" sz="1700" b="1" dirty="0">
                <a:solidFill>
                  <a:srgbClr val="FF0000"/>
                </a:solidFill>
              </a:rPr>
              <a:t>«</a:t>
            </a:r>
            <a:r>
              <a:rPr lang="ru-RU" altLang="ru-RU" sz="1700" b="1" dirty="0" err="1">
                <a:solidFill>
                  <a:srgbClr val="FF0000"/>
                </a:solidFill>
              </a:rPr>
              <a:t>ГосНИИАС</a:t>
            </a:r>
            <a:r>
              <a:rPr lang="ru-RU" altLang="ru-RU" sz="1700" b="1" dirty="0">
                <a:solidFill>
                  <a:srgbClr val="FF0000"/>
                </a:solidFill>
              </a:rPr>
              <a:t>»</a:t>
            </a:r>
            <a:endParaRPr lang="ru-RU" altLang="ru-RU" sz="1700" b="1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79388" y="999530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91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331913" y="220663"/>
            <a:ext cx="74993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1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1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ВОПРОС.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связность ШК на изделии с   техническими публикациями и эксплуатационными документами</a:t>
            </a:r>
          </a:p>
        </p:txBody>
      </p:sp>
      <p:pic>
        <p:nvPicPr>
          <p:cNvPr id="32771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452618" cy="44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9388" y="1174770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4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2976" y="1214422"/>
            <a:ext cx="6858048" cy="19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Некоторые примеры применения  элементов  ШК </a:t>
            </a:r>
            <a:r>
              <a:rPr lang="ru-RU" altLang="ru-RU" sz="3200" b="1" smtClean="0">
                <a:solidFill>
                  <a:srgbClr val="0000FF"/>
                </a:solidFill>
                <a:cs typeface="Arial" charset="0"/>
              </a:rPr>
              <a:t>компонентов </a:t>
            </a:r>
            <a:r>
              <a:rPr lang="ru-RU" altLang="ru-RU" sz="3200" b="1" smtClean="0">
                <a:solidFill>
                  <a:srgbClr val="0000FF"/>
                </a:solidFill>
                <a:cs typeface="Arial" charset="0"/>
              </a:rPr>
              <a:t>АТ </a:t>
            </a:r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для автоматизации процессов ППО </a:t>
            </a:r>
            <a:endParaRPr lang="ru-RU" altLang="ru-RU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2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45892" y="182322"/>
            <a:ext cx="4712327" cy="6400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5000000" scaled="0"/>
          </a:gradFill>
          <a:ln w="38100" algn="ctr">
            <a:solidFill>
              <a:srgbClr val="0E1D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152400" h="152400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11021" y="1411320"/>
            <a:ext cx="8751816" cy="45109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algn="ctr">
            <a:solidFill>
              <a:srgbClr val="0E1D66"/>
            </a:solidFill>
            <a:round/>
            <a:headEnd/>
            <a:tailEnd/>
          </a:ln>
          <a:effectLst>
            <a:softEdge rad="0"/>
          </a:effectLst>
          <a:scene3d>
            <a:camera prst="orthographicFront"/>
            <a:lightRig rig="threePt" dir="t"/>
          </a:scene3d>
          <a:sp3d prstMaterial="softEdge">
            <a:bevelT w="152400" h="152400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27" y="1385683"/>
            <a:ext cx="875188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1023B0"/>
                </a:solidFill>
              </a:rPr>
              <a:t>  ЦЕЛЬ</a:t>
            </a:r>
          </a:p>
          <a:p>
            <a:r>
              <a:rPr lang="ru-RU" sz="1600" dirty="0" smtClean="0"/>
              <a:t>ПОВЫШЕНИЕ ЭКОНОМИЧЕСКОЙ ЭФФЕКТИВНОСТИ ПРОЦЕССОВ ВОСПРОИЗВОДСТВА ПРОДУКЦИИ </a:t>
            </a:r>
          </a:p>
          <a:p>
            <a:r>
              <a:rPr lang="ru-RU" sz="1600" dirty="0" smtClean="0"/>
              <a:t>ЗА СЧЕТ ПРОСЛЕЖИВАНИЯ ЕЕ СОСТОЯНИЯ В РЕАЛЬНОМ ВРЕМЕНИ </a:t>
            </a:r>
          </a:p>
          <a:p>
            <a:r>
              <a:rPr lang="ru-RU" sz="1600" dirty="0" smtClean="0"/>
              <a:t>И ИСПОЛЬЗОВАНИЯ ОСТАТОЧНОГО РЕСУРСА.</a:t>
            </a:r>
          </a:p>
          <a:p>
            <a:endParaRPr lang="ru-RU" sz="1400" dirty="0" smtClean="0"/>
          </a:p>
          <a:p>
            <a:r>
              <a:rPr lang="ru-RU" sz="2000" b="1" dirty="0" smtClean="0">
                <a:solidFill>
                  <a:srgbClr val="1023B0"/>
                </a:solidFill>
              </a:rPr>
              <a:t>КЛЮЧЕВЫЕ ОСОБЕННОСТИ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Идентификация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Прослеживаемость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Достоверность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Надежность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Поддержка принятия решения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20" y="182321"/>
            <a:ext cx="1620570" cy="640004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12" name="TextBox 11"/>
          <p:cNvSpPr txBox="1"/>
          <p:nvPr/>
        </p:nvSpPr>
        <p:spPr>
          <a:xfrm rot="10800000" flipV="1">
            <a:off x="1928794" y="214290"/>
            <a:ext cx="45720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D25C7"/>
                </a:solidFill>
              </a:rPr>
              <a:t>СИСТЕМА ИДЕНТИФИКАЦИИ И </a:t>
            </a:r>
            <a:r>
              <a:rPr lang="ru-RU" sz="1100" b="1" dirty="0" smtClean="0">
                <a:solidFill>
                  <a:srgbClr val="1D25C7"/>
                </a:solidFill>
              </a:rPr>
              <a:t>ПРОСЛЕЖИВАНИЯ</a:t>
            </a:r>
            <a:r>
              <a:rPr lang="en-US" sz="1100" b="1" dirty="0" smtClean="0">
                <a:solidFill>
                  <a:srgbClr val="1D25C7"/>
                </a:solidFill>
              </a:rPr>
              <a:t> </a:t>
            </a:r>
            <a:r>
              <a:rPr lang="ru-RU" sz="1100" b="1" dirty="0" smtClean="0">
                <a:solidFill>
                  <a:srgbClr val="1D25C7"/>
                </a:solidFill>
              </a:rPr>
              <a:t>СОСТОЯНИЯ </a:t>
            </a:r>
            <a:endParaRPr lang="en-US" sz="1100" b="1" dirty="0" smtClean="0">
              <a:solidFill>
                <a:srgbClr val="1D25C7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1D25C7"/>
                </a:solidFill>
              </a:rPr>
              <a:t>СЛОЖНО</a:t>
            </a:r>
            <a:r>
              <a:rPr lang="en-US" sz="1100" b="1" dirty="0" smtClean="0">
                <a:solidFill>
                  <a:srgbClr val="1D25C7"/>
                </a:solidFill>
              </a:rPr>
              <a:t>-</a:t>
            </a:r>
            <a:r>
              <a:rPr lang="ru-RU" sz="1100" b="1" dirty="0" smtClean="0">
                <a:solidFill>
                  <a:srgbClr val="1D25C7"/>
                </a:solidFill>
              </a:rPr>
              <a:t>ПРОФИЛЬНОЙ </a:t>
            </a:r>
            <a:r>
              <a:rPr lang="ru-RU" sz="1100" b="1" dirty="0">
                <a:solidFill>
                  <a:srgbClr val="1D25C7"/>
                </a:solidFill>
              </a:rPr>
              <a:t>ПРОДУКЦИИ </a:t>
            </a:r>
            <a:endParaRPr lang="ru-RU" sz="1100" b="1" dirty="0" smtClean="0">
              <a:solidFill>
                <a:srgbClr val="1D25C7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1D25C7"/>
                </a:solidFill>
              </a:rPr>
              <a:t>МАШИНОСТРОИТЕЛЬНОГО ПРЕДПРИЯТИЯ </a:t>
            </a:r>
            <a:endParaRPr lang="ru-RU" sz="1100" b="1" dirty="0">
              <a:solidFill>
                <a:srgbClr val="1D25C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400" b="1"/>
              <a:t/>
            </a:r>
            <a:br>
              <a:rPr lang="ru-RU" sz="1400" b="1"/>
            </a:br>
            <a:r>
              <a:rPr lang="ru-RU" sz="1400" b="1"/>
              <a:t>СРЕДСТВА ТЕХНОЛОГИЧЕСКОГО ОСНАЩЕНИЯ (СТО)</a:t>
            </a:r>
            <a:br>
              <a:rPr lang="ru-RU" sz="1400" b="1"/>
            </a:br>
            <a:r>
              <a:rPr lang="ru-RU" sz="1400" b="1"/>
              <a:t>примеры</a:t>
            </a:r>
            <a:br>
              <a:rPr lang="ru-RU" sz="1400" b="1"/>
            </a:br>
            <a:endParaRPr lang="ru-RU" sz="1400" b="1"/>
          </a:p>
        </p:txBody>
      </p:sp>
      <p:pic>
        <p:nvPicPr>
          <p:cNvPr id="51203" name="Picture 3" descr="zentrovochn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1676400" cy="16764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187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Сверло центровочное</a:t>
            </a:r>
          </a:p>
        </p:txBody>
      </p:sp>
      <p:pic>
        <p:nvPicPr>
          <p:cNvPr id="51205" name="Picture 5" descr="FrezaCilin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990600"/>
            <a:ext cx="1252537" cy="1620838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Фреза цилиндрическая</a:t>
            </a:r>
          </a:p>
        </p:txBody>
      </p:sp>
      <p:pic>
        <p:nvPicPr>
          <p:cNvPr id="51207" name="Picture 7" descr="shop_property_file_101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85800"/>
            <a:ext cx="2452688" cy="1536700"/>
          </a:xfrm>
          <a:prstGeom prst="rect">
            <a:avLst/>
          </a:prstGeom>
          <a:noFill/>
        </p:spPr>
      </p:pic>
      <p:pic>
        <p:nvPicPr>
          <p:cNvPr id="51208" name="Picture 8" descr="p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4363" y="3124200"/>
            <a:ext cx="2636837" cy="2370138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5638800"/>
            <a:ext cx="91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Протяжка</a:t>
            </a:r>
          </a:p>
        </p:txBody>
      </p:sp>
      <p:pic>
        <p:nvPicPr>
          <p:cNvPr id="51210" name="Picture 10" descr="imagesCAC53L3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852738"/>
            <a:ext cx="2803525" cy="2971800"/>
          </a:xfrm>
          <a:prstGeom prst="rect">
            <a:avLst/>
          </a:prstGeom>
          <a:noFill/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2643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Прибор для угловых измерений</a:t>
            </a:r>
          </a:p>
        </p:txBody>
      </p:sp>
      <p:pic>
        <p:nvPicPr>
          <p:cNvPr id="51212" name="Picture 12" descr="883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981200"/>
            <a:ext cx="2209800" cy="2209800"/>
          </a:xfrm>
          <a:prstGeom prst="rect">
            <a:avLst/>
          </a:prstGeom>
          <a:noFill/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086600" y="3657600"/>
            <a:ext cx="1017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Резьбомер</a:t>
            </a:r>
          </a:p>
        </p:txBody>
      </p:sp>
      <p:pic>
        <p:nvPicPr>
          <p:cNvPr id="51214" name="Picture 14" descr="img605365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14400"/>
            <a:ext cx="1301750" cy="1476375"/>
          </a:xfrm>
          <a:prstGeom prst="rect">
            <a:avLst/>
          </a:prstGeom>
          <a:noFill/>
        </p:spPr>
      </p:pic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975225" y="2438400"/>
            <a:ext cx="739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Калибр</a:t>
            </a:r>
          </a:p>
        </p:txBody>
      </p:sp>
      <p:pic>
        <p:nvPicPr>
          <p:cNvPr id="51216" name="Picture 16" descr="tehosn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191000"/>
            <a:ext cx="2819400" cy="1878013"/>
          </a:xfrm>
          <a:prstGeom prst="rect">
            <a:avLst/>
          </a:prstGeom>
          <a:noFill/>
        </p:spPr>
      </p:pic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940550" y="2209800"/>
            <a:ext cx="1517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Штамп вырубной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7239000" y="6172200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Шаблоны</a:t>
            </a:r>
          </a:p>
        </p:txBody>
      </p:sp>
    </p:spTree>
    <p:extLst>
      <p:ext uri="{BB962C8B-B14F-4D97-AF65-F5344CB8AC3E}">
        <p14:creationId xmlns="" xmlns:p14="http://schemas.microsoft.com/office/powerpoint/2010/main" val="365063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0201" y="1316052"/>
            <a:ext cx="7833331" cy="5127477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2905" y="1856625"/>
            <a:ext cx="1271555" cy="8388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Планирование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63745" y="2149303"/>
            <a:ext cx="575071" cy="253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4916" y="1918947"/>
            <a:ext cx="1817863" cy="8388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Обработка заявок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изготовление.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Учёт изготовленного протяжного инструмента.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44794" y="2143260"/>
            <a:ext cx="597356" cy="2534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813057" y="2149303"/>
            <a:ext cx="565562" cy="2534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5047" y="4314144"/>
            <a:ext cx="1271555" cy="8388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Сборка кассет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 передача в эксплуатацию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403484" y="4600782"/>
            <a:ext cx="558425" cy="2534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26768" y="4302058"/>
            <a:ext cx="1772602" cy="8388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Контроль параметров изделия на соответствие требованиям КД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451596" y="4591730"/>
            <a:ext cx="575242" cy="2534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35095" y="3283820"/>
            <a:ext cx="974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 «ПДО»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23705" y="3352188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 «ИНО»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4696" y="5737768"/>
            <a:ext cx="189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 «Участок переточки»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95579" y="5737768"/>
            <a:ext cx="917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 «БТК»</a:t>
            </a:r>
            <a:endParaRPr lang="ru-RU" sz="12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08" y="2617482"/>
            <a:ext cx="664737" cy="6639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21" y="2679807"/>
            <a:ext cx="664737" cy="6639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53" y="5079812"/>
            <a:ext cx="664737" cy="6639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323" y="5058673"/>
            <a:ext cx="664737" cy="663996"/>
          </a:xfrm>
          <a:prstGeom prst="rect">
            <a:avLst/>
          </a:prstGeom>
        </p:spPr>
      </p:pic>
      <p:sp>
        <p:nvSpPr>
          <p:cNvPr id="41" name="Стрелка вправо 40"/>
          <p:cNvSpPr/>
          <p:nvPr/>
        </p:nvSpPr>
        <p:spPr>
          <a:xfrm>
            <a:off x="5989816" y="4594737"/>
            <a:ext cx="581902" cy="253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7"/>
          <p:cNvGrpSpPr/>
          <p:nvPr/>
        </p:nvGrpSpPr>
        <p:grpSpPr>
          <a:xfrm>
            <a:off x="6605690" y="4235738"/>
            <a:ext cx="1583319" cy="828435"/>
            <a:chOff x="1492819" y="1075622"/>
            <a:chExt cx="1583319" cy="82843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623377" y="1382397"/>
              <a:ext cx="1271555" cy="40567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Мониторинг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92819" y="1075622"/>
              <a:ext cx="1583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АРМ «Руководитель»</a:t>
              </a:r>
              <a:endParaRPr lang="ru-RU" sz="1200" dirty="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3594" y="1296963"/>
              <a:ext cx="607772" cy="607094"/>
            </a:xfrm>
            <a:prstGeom prst="rect">
              <a:avLst/>
            </a:prstGeom>
          </p:spPr>
        </p:pic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20" y="182321"/>
            <a:ext cx="1620570" cy="640004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63" name="AutoShape 9"/>
          <p:cNvSpPr>
            <a:spLocks noChangeArrowheads="1"/>
          </p:cNvSpPr>
          <p:nvPr/>
        </p:nvSpPr>
        <p:spPr bwMode="auto">
          <a:xfrm>
            <a:off x="1902299" y="192797"/>
            <a:ext cx="4712327" cy="6400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5000000" scaled="0"/>
          </a:gradFill>
          <a:ln w="38100" algn="ctr">
            <a:solidFill>
              <a:srgbClr val="0E1D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w="152400" h="152400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536" y="281751"/>
            <a:ext cx="467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Общая технологическая схема процесса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22951" y="1851399"/>
            <a:ext cx="1271555" cy="8388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Учёт и хранение протяжного инструмента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3201" y="3278597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 «ИРК»</a:t>
            </a:r>
            <a:endParaRPr lang="ru-RU" sz="1200" dirty="0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15" y="2612259"/>
            <a:ext cx="664737" cy="663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71718" y="5256478"/>
            <a:ext cx="1610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Сводная информация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0795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4" grpId="0" animBg="1"/>
      <p:bldP spid="14" grpId="1" animBg="1"/>
      <p:bldP spid="17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6" grpId="0"/>
      <p:bldP spid="28" grpId="0"/>
      <p:bldP spid="30" grpId="0"/>
      <p:bldP spid="31" grpId="0"/>
      <p:bldP spid="41" grpId="0" animBg="1"/>
      <p:bldP spid="63" grpId="0" animBg="1"/>
      <p:bldP spid="64" grpId="0" animBg="1"/>
      <p:bldP spid="64" grpId="1" animBg="1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osni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836712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0"/>
            <a:ext cx="874871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400"/>
              </a:lnSpc>
            </a:pPr>
            <a:r>
              <a:rPr lang="ru-RU" altLang="ru-RU" sz="2800" b="1" dirty="0" smtClean="0">
                <a:solidFill>
                  <a:srgbClr val="0000FF"/>
                </a:solidFill>
                <a:cs typeface="Arial" charset="0"/>
              </a:rPr>
              <a:t>Применение модуля считывания ШК, при работе </a:t>
            </a:r>
          </a:p>
          <a:p>
            <a:pPr algn="ctr" eaLnBrk="0" hangingPunct="0">
              <a:lnSpc>
                <a:spcPts val="2400"/>
              </a:lnSpc>
            </a:pPr>
            <a:r>
              <a:rPr lang="ru-RU" altLang="ru-RU" sz="2800" b="1" dirty="0" smtClean="0">
                <a:solidFill>
                  <a:srgbClr val="0000FF"/>
                </a:solidFill>
                <a:cs typeface="Arial" charset="0"/>
              </a:rPr>
              <a:t>с каталогом изделий</a:t>
            </a:r>
            <a:endParaRPr lang="ru-RU" altLang="ru-RU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9886" y="5157192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1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859" y="5912463"/>
            <a:ext cx="140442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Запуск приложения -каталог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9911" y="6124256"/>
            <a:ext cx="1248915" cy="27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Запуск модуля считывания ШК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740127" y="5489276"/>
            <a:ext cx="69978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445185" y="5157192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2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6095" y="6124256"/>
            <a:ext cx="1248915" cy="27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Идентификация изделия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01369" y="5157192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3</a:t>
            </a:r>
            <a:endParaRPr lang="ru-RU" sz="3600" dirty="0">
              <a:solidFill>
                <a:prstClr val="white"/>
              </a:solidFill>
            </a:endParaRPr>
          </a:p>
        </p:txBody>
      </p:sp>
      <p:cxnSp>
        <p:nvCxnSpPr>
          <p:cNvPr id="54" name="Прямая со стрелкой 53"/>
          <p:cNvCxnSpPr>
            <a:endCxn id="51" idx="2"/>
          </p:cNvCxnSpPr>
          <p:nvPr/>
        </p:nvCxnSpPr>
        <p:spPr>
          <a:xfrm>
            <a:off x="3413046" y="5489276"/>
            <a:ext cx="688323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6"/>
          </p:cNvCxnSpPr>
          <p:nvPr/>
        </p:nvCxnSpPr>
        <p:spPr>
          <a:xfrm>
            <a:off x="5059738" y="5489276"/>
            <a:ext cx="69978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5764160" y="5157192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4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20734" y="6117792"/>
            <a:ext cx="1248915" cy="27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Выбор раздела каталога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722529" y="5489276"/>
            <a:ext cx="69978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426951" y="5157192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5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97378" y="6117792"/>
            <a:ext cx="1392931" cy="27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Получение данных об изделии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6"/>
          <a:stretch/>
        </p:blipFill>
        <p:spPr>
          <a:xfrm>
            <a:off x="1264140" y="1124744"/>
            <a:ext cx="6620228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6443" y="1203324"/>
            <a:ext cx="360040" cy="144016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23"/>
          <a:stretch/>
        </p:blipFill>
        <p:spPr>
          <a:xfrm>
            <a:off x="1259070" y="1118711"/>
            <a:ext cx="6894125" cy="3706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9"/>
          <a:stretch/>
        </p:blipFill>
        <p:spPr>
          <a:xfrm>
            <a:off x="1259070" y="1063033"/>
            <a:ext cx="6894125" cy="3734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57"/>
          <a:stretch/>
        </p:blipFill>
        <p:spPr>
          <a:xfrm>
            <a:off x="1259070" y="1053273"/>
            <a:ext cx="7011255" cy="380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1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4" grpId="0" animBg="1"/>
      <p:bldP spid="50" grpId="0"/>
      <p:bldP spid="51" grpId="0" animBg="1"/>
      <p:bldP spid="56" grpId="0" animBg="1"/>
      <p:bldP spid="57" grpId="0"/>
      <p:bldP spid="59" grpId="0" animBg="1"/>
      <p:bldP spid="60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osni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503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9388" y="692696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901" y="0"/>
            <a:ext cx="874871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400"/>
              </a:lnSpc>
            </a:pPr>
            <a:r>
              <a:rPr lang="ru-RU" altLang="ru-RU" sz="2800" b="1" dirty="0" smtClean="0">
                <a:solidFill>
                  <a:srgbClr val="0000FF"/>
                </a:solidFill>
                <a:cs typeface="Arial" charset="0"/>
              </a:rPr>
              <a:t>Проведение предполетной подготовки группы ВС</a:t>
            </a:r>
            <a:endParaRPr lang="ru-RU" altLang="ru-RU" sz="2800" dirty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1336232"/>
            <a:ext cx="232219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Ввод </a:t>
            </a:r>
            <a:r>
              <a:rPr lang="ru-RU" sz="1200" dirty="0" smtClean="0">
                <a:solidFill>
                  <a:schemeClr val="tx1"/>
                </a:solidFill>
              </a:rPr>
              <a:t>данных в соответствии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 плановой таблицей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4749" y="1462662"/>
            <a:ext cx="1729645" cy="4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Контроль проведения работ по подготовке ВС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7908" y="1568676"/>
            <a:ext cx="1657486" cy="27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Ввод данных журнала подготовки ВС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4" name="Прямая со стрелкой 53"/>
          <p:cNvCxnSpPr>
            <a:stCxn id="24" idx="6"/>
            <a:endCxn id="51" idx="2"/>
          </p:cNvCxnSpPr>
          <p:nvPr/>
        </p:nvCxnSpPr>
        <p:spPr>
          <a:xfrm flipV="1">
            <a:off x="3958757" y="1118974"/>
            <a:ext cx="1538710" cy="64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49"/>
          <a:stretch/>
        </p:blipFill>
        <p:spPr>
          <a:xfrm>
            <a:off x="723964" y="1916090"/>
            <a:ext cx="7808476" cy="4779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78"/>
          <a:stretch/>
        </p:blipFill>
        <p:spPr>
          <a:xfrm>
            <a:off x="2143360" y="2542164"/>
            <a:ext cx="6425964" cy="3967393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endCxn id="24" idx="2"/>
          </p:cNvCxnSpPr>
          <p:nvPr/>
        </p:nvCxnSpPr>
        <p:spPr>
          <a:xfrm flipV="1">
            <a:off x="1417844" y="1119619"/>
            <a:ext cx="1582544" cy="512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03309" y="786890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4" name="Овал 23"/>
          <p:cNvSpPr/>
          <p:nvPr/>
        </p:nvSpPr>
        <p:spPr>
          <a:xfrm>
            <a:off x="3000388" y="787535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1" y="1916090"/>
            <a:ext cx="3181350" cy="23336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/>
          <a:srcRect b="8471"/>
          <a:stretch/>
        </p:blipFill>
        <p:spPr>
          <a:xfrm>
            <a:off x="2007404" y="2054795"/>
            <a:ext cx="3181350" cy="23103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8894" y="2170811"/>
            <a:ext cx="3035539" cy="24823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854"/>
          <a:stretch/>
        </p:blipFill>
        <p:spPr>
          <a:xfrm>
            <a:off x="5831147" y="2295429"/>
            <a:ext cx="3209356" cy="25737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924" y="3615135"/>
            <a:ext cx="3238500" cy="2428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7223" y="3807557"/>
            <a:ext cx="3238500" cy="23431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4067" y="3948357"/>
            <a:ext cx="3033197" cy="24305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547"/>
          <a:stretch/>
        </p:blipFill>
        <p:spPr>
          <a:xfrm>
            <a:off x="5889539" y="4126523"/>
            <a:ext cx="3043542" cy="24527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01" y="2134220"/>
            <a:ext cx="3791453" cy="27819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2606" y="2509018"/>
            <a:ext cx="3849272" cy="302442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904"/>
          <a:stretch/>
        </p:blipFill>
        <p:spPr>
          <a:xfrm>
            <a:off x="4836367" y="2810991"/>
            <a:ext cx="3563295" cy="3567888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7383424" y="1580280"/>
            <a:ext cx="1657486" cy="27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Контроль хода подготовки групп ВС   в реальном времени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732983" y="798494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cxnSp>
        <p:nvCxnSpPr>
          <p:cNvPr id="74" name="Прямая со стрелкой 73"/>
          <p:cNvCxnSpPr>
            <a:endCxn id="73" idx="2"/>
          </p:cNvCxnSpPr>
          <p:nvPr/>
        </p:nvCxnSpPr>
        <p:spPr>
          <a:xfrm flipV="1">
            <a:off x="6194273" y="1130578"/>
            <a:ext cx="1538710" cy="64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497467" y="786890"/>
            <a:ext cx="958369" cy="6641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72"/>
          <a:stretch/>
        </p:blipFill>
        <p:spPr>
          <a:xfrm>
            <a:off x="251520" y="2061955"/>
            <a:ext cx="8603454" cy="4637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grayscl/>
          </a:blip>
          <a:stretch>
            <a:fillRect/>
          </a:stretch>
        </p:blipFill>
        <p:spPr>
          <a:xfrm>
            <a:off x="683950" y="1502515"/>
            <a:ext cx="3801795" cy="5076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grayscl/>
          </a:blip>
          <a:stretch>
            <a:fillRect/>
          </a:stretch>
        </p:blipFill>
        <p:spPr>
          <a:xfrm>
            <a:off x="4069226" y="1678687"/>
            <a:ext cx="3667635" cy="5134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473895" y="1334822"/>
          <a:ext cx="760697" cy="561342"/>
        </p:xfrm>
        <a:graphic>
          <a:graphicData uri="http://schemas.openxmlformats.org/presentationml/2006/ole">
            <p:oleObj spid="_x0000_s64514" name="Visio" r:id="rId20" imgW="694944" imgH="580263" progId="">
              <p:embed/>
            </p:oleObj>
          </a:graphicData>
        </a:graphic>
      </p:graphicFrame>
      <p:sp>
        <p:nvSpPr>
          <p:cNvPr id="40" name="Овал 39"/>
          <p:cNvSpPr/>
          <p:nvPr/>
        </p:nvSpPr>
        <p:spPr>
          <a:xfrm>
            <a:off x="503309" y="788722"/>
            <a:ext cx="958369" cy="664168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43" name="Овал 42"/>
          <p:cNvSpPr/>
          <p:nvPr/>
        </p:nvSpPr>
        <p:spPr>
          <a:xfrm>
            <a:off x="2989731" y="777473"/>
            <a:ext cx="958369" cy="664168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ru-RU" sz="3600" dirty="0"/>
          </a:p>
        </p:txBody>
      </p:sp>
      <p:sp>
        <p:nvSpPr>
          <p:cNvPr id="44" name="Овал 43"/>
          <p:cNvSpPr/>
          <p:nvPr/>
        </p:nvSpPr>
        <p:spPr>
          <a:xfrm>
            <a:off x="5497467" y="786890"/>
            <a:ext cx="958369" cy="664168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ru-RU" sz="3600" dirty="0"/>
          </a:p>
        </p:txBody>
      </p:sp>
      <p:sp>
        <p:nvSpPr>
          <p:cNvPr id="45" name="Овал 44"/>
          <p:cNvSpPr/>
          <p:nvPr/>
        </p:nvSpPr>
        <p:spPr>
          <a:xfrm>
            <a:off x="7736271" y="809670"/>
            <a:ext cx="958369" cy="664168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712967" y="839179"/>
            <a:ext cx="595383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Автоматическое формирование журнала подготовки ВС 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333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275"/>
    </mc:Choice>
    <mc:Fallback>
      <p:transition spd="slow" advTm="4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5" presetID="26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0" grpId="0"/>
      <p:bldP spid="7" grpId="0" animBg="1"/>
      <p:bldP spid="24" grpId="0" animBg="1"/>
      <p:bldP spid="71" grpId="0"/>
      <p:bldP spid="73" grpId="0" animBg="1"/>
      <p:bldP spid="51" grpId="0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6" y="1522412"/>
            <a:ext cx="8162260" cy="4412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169333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0000FF"/>
                </a:solidFill>
                <a:cs typeface="Arial" charset="0"/>
              </a:rPr>
              <a:t>Применение комплекса средств автоматизации </a:t>
            </a:r>
          </a:p>
          <a:p>
            <a:pPr algn="ctr" eaLnBrk="0" hangingPunct="0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0000FF"/>
                </a:solidFill>
                <a:cs typeface="Arial" charset="0"/>
              </a:rPr>
              <a:t>при внешнем осмотре планера ВС. </a:t>
            </a:r>
          </a:p>
          <a:p>
            <a:pPr algn="ctr" eaLnBrk="0" hangingPunct="0">
              <a:lnSpc>
                <a:spcPts val="2400"/>
              </a:lnSpc>
            </a:pPr>
            <a:r>
              <a:rPr lang="ru-RU" altLang="ru-RU" sz="2000" b="1" dirty="0" smtClean="0">
                <a:solidFill>
                  <a:srgbClr val="0000FF"/>
                </a:solidFill>
                <a:cs typeface="Arial" charset="0"/>
              </a:rPr>
              <a:t>Схема классификации элементов конструкции</a:t>
            </a:r>
            <a:endParaRPr lang="ru-RU" altLang="ru-RU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1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920880" cy="490067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Эволюция применения БЛА по годам и отраслям экономики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6104" cy="5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93311" y="1196752"/>
            <a:ext cx="3610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Рынок БЛА по отраслям экономики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5470" y="1196752"/>
            <a:ext cx="3610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Прогноз парка и стоимости ТО БЛА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5733256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Объем рынка БЛА в мире к 2020 г.  -  </a:t>
            </a:r>
            <a:r>
              <a:rPr lang="en-US" altLang="ru-RU" sz="1600" b="1" dirty="0" smtClean="0">
                <a:latin typeface="Arial" pitchFamily="34" charset="0"/>
                <a:cs typeface="Arial" pitchFamily="34" charset="0"/>
              </a:rPr>
              <a:t>$ 9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,5 млрд,  в России  –  </a:t>
            </a:r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$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224 млн, из них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53%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- военные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По количеству БЛА:  99% -  гражданские, 0,5% - военные БЛА (стоимость в 200 раз выше)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Более  100  применений в различных отраслях экономики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79512" y="908720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619"/>
          <a:stretch/>
        </p:blipFill>
        <p:spPr>
          <a:xfrm>
            <a:off x="4572000" y="1916832"/>
            <a:ext cx="4392488" cy="3456384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679" t="4081" r="2627" b="4081"/>
          <a:stretch/>
        </p:blipFill>
        <p:spPr>
          <a:xfrm>
            <a:off x="179512" y="1916832"/>
            <a:ext cx="4176464" cy="3456384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1823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1153317"/>
            <a:ext cx="7941733" cy="43059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7" y="1585119"/>
            <a:ext cx="7941733" cy="43059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Стрелка вниз 8"/>
          <p:cNvSpPr/>
          <p:nvPr/>
        </p:nvSpPr>
        <p:spPr>
          <a:xfrm>
            <a:off x="5275252" y="3317721"/>
            <a:ext cx="316978" cy="39244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50"/>
          <a:stretch/>
        </p:blipFill>
        <p:spPr>
          <a:xfrm>
            <a:off x="1617133" y="3749523"/>
            <a:ext cx="5977466" cy="28578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5984" y="169333"/>
            <a:ext cx="662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Автоматическая идентификация элемента конструкции планера ВС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29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-4.44444E-6 L 2.22222E-6 -0.130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7 1.11111E-6 L -5.55556E-7 -0.16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7" y="169333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места повреждения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" y="1695867"/>
            <a:ext cx="7443861" cy="4041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78" y="2458260"/>
            <a:ext cx="2368854" cy="1808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98" y="3716866"/>
            <a:ext cx="2721591" cy="3250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7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07407E-6 C 0.01041 -4.07407E-6 0.01927 -0.00879 0.01927 -0.01921 C 0.01927 -0.02986 0.01041 -0.03819 3.88889E-6 -0.03819 C -0.01077 -0.03819 -0.0191 -0.02986 -0.0191 -0.01921 C -0.0191 -0.00879 -0.01077 -4.07407E-6 3.88889E-6 -4.07407E-6 Z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6 -2.96296E-6 L 0.22847 -0.23704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69333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и </a:t>
            </a:r>
            <a:r>
              <a:rPr 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фотодокументирование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места повреждения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2" y="1295929"/>
            <a:ext cx="7670800" cy="41470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9" y="1676929"/>
            <a:ext cx="7670800" cy="41470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96" y="2057929"/>
            <a:ext cx="7670800" cy="41470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6856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ВЫВОДЫ</a:t>
            </a:r>
            <a:endParaRPr lang="ru-RU" sz="2000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572164"/>
          </a:xfrm>
        </p:spPr>
        <p:txBody>
          <a:bodyPr>
            <a:noAutofit/>
          </a:bodyPr>
          <a:lstStyle/>
          <a:p>
            <a:pPr marL="0" indent="4320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В РФ создается независимая отечественная система </a:t>
            </a:r>
            <a:r>
              <a:rPr lang="ru-RU" sz="1600" b="1" dirty="0" smtClean="0"/>
              <a:t>уникальной</a:t>
            </a:r>
            <a:r>
              <a:rPr lang="ru-RU" sz="1600" dirty="0" smtClean="0"/>
              <a:t> идентификации промышленной продукции, основанная на использовании кодов организаций, выданных российскими агентствами выдачи с кодами агентств выдачи (</a:t>
            </a:r>
            <a:r>
              <a:rPr lang="en-US" sz="1600" dirty="0" smtClean="0"/>
              <a:t>IAC</a:t>
            </a:r>
            <a:r>
              <a:rPr lang="ru-RU" sz="1600" dirty="0" smtClean="0"/>
              <a:t>) </a:t>
            </a:r>
            <a:r>
              <a:rPr lang="en-US" sz="1600" dirty="0" smtClean="0"/>
              <a:t>KRU</a:t>
            </a:r>
            <a:r>
              <a:rPr lang="ru-RU" sz="1600" dirty="0" smtClean="0"/>
              <a:t> и </a:t>
            </a:r>
            <a:r>
              <a:rPr lang="en-US" sz="1600" dirty="0" smtClean="0"/>
              <a:t>VFS</a:t>
            </a:r>
            <a:r>
              <a:rPr lang="ru-RU" sz="1600" dirty="0" smtClean="0"/>
              <a:t>, ФГУП «</a:t>
            </a:r>
            <a:r>
              <a:rPr lang="ru-RU" sz="1600" dirty="0" err="1" smtClean="0"/>
              <a:t>ГосНИИАС</a:t>
            </a:r>
            <a:r>
              <a:rPr lang="ru-RU" sz="1600" dirty="0" smtClean="0"/>
              <a:t>».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В авиационной отрасли РФ намечаются тенденции к использованию технологий ШК компонентов ВС (проекты МС-21  ПАО </a:t>
            </a:r>
            <a:r>
              <a:rPr lang="en-US" sz="1600" dirty="0" smtClean="0"/>
              <a:t>“</a:t>
            </a:r>
            <a:r>
              <a:rPr lang="ru-RU" sz="1600" dirty="0" smtClean="0"/>
              <a:t>Корпорация </a:t>
            </a:r>
            <a:r>
              <a:rPr lang="en-US" sz="1600" dirty="0" smtClean="0"/>
              <a:t>“</a:t>
            </a:r>
            <a:r>
              <a:rPr lang="ru-RU" sz="1600" dirty="0" smtClean="0"/>
              <a:t>Иркут</a:t>
            </a:r>
            <a:r>
              <a:rPr lang="en-US" sz="1600" dirty="0" smtClean="0"/>
              <a:t>”</a:t>
            </a:r>
            <a:r>
              <a:rPr lang="ru-RU" sz="1600" dirty="0" smtClean="0"/>
              <a:t>,  К-227 ОАО </a:t>
            </a:r>
            <a:r>
              <a:rPr lang="en-US" sz="1600" dirty="0" smtClean="0"/>
              <a:t>“</a:t>
            </a:r>
            <a:r>
              <a:rPr lang="ru-RU" sz="1600" dirty="0" err="1" smtClean="0"/>
              <a:t>Камов</a:t>
            </a:r>
            <a:r>
              <a:rPr lang="en-US" sz="1600" dirty="0" smtClean="0"/>
              <a:t>”</a:t>
            </a:r>
            <a:r>
              <a:rPr lang="ru-RU" sz="1600" dirty="0" smtClean="0"/>
              <a:t>) и внедрению элементов системы ППО на основе электронной модели документооборота </a:t>
            </a:r>
          </a:p>
          <a:p>
            <a:pPr marL="0" indent="4320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 Использование элементов штрихового кодирования </a:t>
            </a:r>
            <a:r>
              <a:rPr lang="ru-RU" sz="1600" dirty="0" smtClean="0"/>
              <a:t>изделий АТ </a:t>
            </a:r>
            <a:r>
              <a:rPr lang="ru-RU" sz="1600" dirty="0" smtClean="0"/>
              <a:t>позволяет обеспечить следующие преимущества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r>
              <a:rPr lang="ru-RU" sz="1600" dirty="0" smtClean="0"/>
              <a:t>Сокращение трудоемкости и продолжительности процессов </a:t>
            </a:r>
            <a:r>
              <a:rPr lang="ru-RU" sz="1600" dirty="0" err="1" smtClean="0"/>
              <a:t>ТОиР</a:t>
            </a:r>
            <a:r>
              <a:rPr lang="ru-RU" sz="1600" dirty="0" smtClean="0"/>
              <a:t> и МТО </a:t>
            </a:r>
          </a:p>
          <a:p>
            <a:r>
              <a:rPr lang="ru-RU" sz="1600" dirty="0" smtClean="0"/>
              <a:t>Обеспечение заданных требований по исправности и оперативной готовности </a:t>
            </a:r>
            <a:r>
              <a:rPr lang="ru-RU" sz="1600" dirty="0" smtClean="0"/>
              <a:t>изделий АТ </a:t>
            </a:r>
            <a:r>
              <a:rPr lang="ru-RU" sz="1600" dirty="0" smtClean="0"/>
              <a:t>за счет обеспечения процессов МТО и </a:t>
            </a:r>
            <a:r>
              <a:rPr lang="ru-RU" sz="1600" dirty="0" err="1" smtClean="0"/>
              <a:t>ТОиР</a:t>
            </a:r>
            <a:r>
              <a:rPr lang="ru-RU" sz="1600" dirty="0" smtClean="0"/>
              <a:t> полностью в рамках электронной модели документооборота</a:t>
            </a:r>
          </a:p>
          <a:p>
            <a:r>
              <a:rPr lang="ru-RU" sz="1600" dirty="0" smtClean="0"/>
              <a:t>Контроль текущей конфигурации бортового оборудования и учет индивидуальных характеристик АСП</a:t>
            </a:r>
          </a:p>
          <a:p>
            <a:r>
              <a:rPr lang="ru-RU" sz="1600" dirty="0" smtClean="0"/>
              <a:t>Автоматизация </a:t>
            </a:r>
            <a:r>
              <a:rPr lang="ru-RU" sz="1600" dirty="0" err="1" smtClean="0"/>
              <a:t>логистических</a:t>
            </a:r>
            <a:r>
              <a:rPr lang="ru-RU" sz="1600" dirty="0" smtClean="0"/>
              <a:t> операций </a:t>
            </a:r>
          </a:p>
          <a:p>
            <a:r>
              <a:rPr lang="ru-RU" sz="1600" dirty="0" smtClean="0"/>
              <a:t>Снижение рисков использования контрафактных </a:t>
            </a:r>
            <a:r>
              <a:rPr lang="ru-RU" sz="1600" dirty="0" smtClean="0"/>
              <a:t>изделий АТ </a:t>
            </a:r>
            <a:r>
              <a:rPr lang="ru-RU" sz="1600" dirty="0" smtClean="0"/>
              <a:t>за счет прослеживания цепочек поставок </a:t>
            </a:r>
          </a:p>
          <a:p>
            <a:r>
              <a:rPr lang="ru-RU" sz="1600" dirty="0" smtClean="0"/>
              <a:t>Расширение возможностей взаимодействия участников ППО </a:t>
            </a:r>
            <a:r>
              <a:rPr lang="ru-RU" sz="1600" dirty="0" smtClean="0"/>
              <a:t>изделий АТ </a:t>
            </a:r>
            <a:r>
              <a:rPr lang="ru-RU" sz="1600" dirty="0" smtClean="0"/>
              <a:t>при организации поставок продукции военного назначения за счет применения международных стандартов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6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Предложения</a:t>
            </a:r>
            <a:endParaRPr lang="ru-RU" sz="2000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5721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1600" dirty="0" smtClean="0"/>
              <a:t>Предложить предприятиям авиационной промышленности внедрить процедуры </a:t>
            </a:r>
            <a:r>
              <a:rPr lang="ru-RU" sz="1600" dirty="0" err="1" smtClean="0"/>
              <a:t>машиносчитываемой</a:t>
            </a:r>
            <a:r>
              <a:rPr lang="ru-RU" sz="1600" dirty="0" smtClean="0"/>
              <a:t> маркировки компонентов, как ключевого условия </a:t>
            </a:r>
            <a:r>
              <a:rPr lang="ru-RU" sz="1600" dirty="0" smtClean="0"/>
              <a:t>повышения экономической </a:t>
            </a:r>
            <a:r>
              <a:rPr lang="ru-RU" sz="1600" dirty="0" smtClean="0"/>
              <a:t>эффективности производственных процессов (автоматизация </a:t>
            </a:r>
            <a:r>
              <a:rPr lang="ru-RU" sz="1600" dirty="0" err="1" smtClean="0"/>
              <a:t>логистических</a:t>
            </a:r>
            <a:r>
              <a:rPr lang="ru-RU" sz="1600" dirty="0" smtClean="0"/>
              <a:t> операций, снижение риска использования контрафактных изделий и пр.) и </a:t>
            </a:r>
            <a:r>
              <a:rPr lang="ru-RU" sz="1600" dirty="0" smtClean="0"/>
              <a:t>эксплуатационно-технических </a:t>
            </a:r>
            <a:r>
              <a:rPr lang="ru-RU" sz="1600" dirty="0" smtClean="0"/>
              <a:t>характеристик изделий авиационной техники.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1600" dirty="0" smtClean="0"/>
              <a:t>Поддержать работы ФГУП "</a:t>
            </a:r>
            <a:r>
              <a:rPr lang="ru-RU" sz="1600" dirty="0" err="1" smtClean="0"/>
              <a:t>ГосНИИАС</a:t>
            </a:r>
            <a:r>
              <a:rPr lang="ru-RU" sz="1600" dirty="0" smtClean="0"/>
              <a:t>" в направлении создания независимой отечественной системы уникальной идентификации промышленной продукции, основанная на использовании кодов организаций, выданных российскими агентствами выдачи с кодами агентств выдачи (IAC) KRU и VFS, ФГУП «</a:t>
            </a:r>
            <a:r>
              <a:rPr lang="ru-RU" sz="1600" dirty="0" err="1" smtClean="0"/>
              <a:t>ГосНИИАС</a:t>
            </a:r>
            <a:r>
              <a:rPr lang="ru-RU" sz="1600" dirty="0" smtClean="0"/>
              <a:t>».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1600" dirty="0" smtClean="0"/>
              <a:t>Поддержать работы по совершенствованию нормативной базы обеспечивающей разработку и применение электронной эксплуатационной документации на основе использования коды организаций, выданных российскими </a:t>
            </a:r>
            <a:r>
              <a:rPr lang="ru-RU" sz="1600" dirty="0" err="1" smtClean="0"/>
              <a:t>агенствами</a:t>
            </a:r>
            <a:r>
              <a:rPr lang="ru-RU" sz="1600" dirty="0" smtClean="0"/>
              <a:t> выдачи кодов.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5406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11267"/>
          <p:cNvSpPr/>
          <p:nvPr/>
        </p:nvSpPr>
        <p:spPr>
          <a:xfrm>
            <a:off x="1655762" y="2820988"/>
            <a:ext cx="5832475" cy="701675"/>
          </a:xfrm>
          <a:prstGeom prst="rect">
            <a:avLst/>
          </a:prstGeom>
          <a:noFill/>
          <a:ln>
            <a:noFill/>
            <a:miter lim="800000"/>
          </a:ln>
          <a:effectLst>
            <a:outerShdw dist="28398" dir="3806097" algn="ctr">
              <a:schemeClr val="bg2"/>
            </a:outerShdw>
          </a:effectLst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r>
              <a:rPr sz="4000" b="1" i="1" kern="0" dirty="0">
                <a:solidFill>
                  <a:srgbClr val="0000FF"/>
                </a:solidFill>
              </a:rPr>
              <a:t>Спасибо за внимание!</a:t>
            </a:r>
          </a:p>
        </p:txBody>
      </p:sp>
      <p:sp>
        <p:nvSpPr>
          <p:cNvPr id="11269" name="Управляющая кнопка: возврат 11268">
            <a:hlinkClick r:id="" action="ppaction://hlinkshowjump?jump=firstslide"/>
          </p:cNvPr>
          <p:cNvSpPr/>
          <p:nvPr/>
        </p:nvSpPr>
        <p:spPr>
          <a:xfrm>
            <a:off x="8456612" y="6129338"/>
            <a:ext cx="388938" cy="334962"/>
          </a:xfrm>
          <a:prstGeom prst="actionButtonReturn">
            <a:avLst/>
          </a:prstGeom>
          <a:gradFill rotWithShape="1">
            <a:gsLst>
              <a:gs pos="0">
                <a:srgbClr val="F8F8F8"/>
              </a:gs>
              <a:gs pos="100000">
                <a:srgbClr val="C0C0C0"/>
              </a:gs>
            </a:gsLst>
            <a:lin ang="5400000" scaled="1"/>
          </a:gradFill>
          <a:ln>
            <a:noFill/>
            <a:miter lim="800000"/>
          </a:ln>
          <a:effectLst>
            <a:outerShdw dist="17961" dir="2700000" algn="ctr">
              <a:schemeClr val="bg2"/>
            </a:outerShdw>
          </a:effectLst>
        </p:spPr>
      </p:sp>
      <p:sp>
        <p:nvSpPr>
          <p:cNvPr id="1127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algn="ctr"/>
            <a:fld id="{8293884A-55A6-484F-94F2-49B0F65EC768}" type="footer">
              <a:rPr sz="1400">
                <a:solidFill>
                  <a:srgbClr val="000000"/>
                </a:solidFill>
              </a:rPr>
              <a:pPr algn="ctr"/>
              <a:t>​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056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base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base"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base"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9690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Ключевые преимущества применения БЛА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8" y="188640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2224" y="1484784"/>
            <a:ext cx="7848872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Более низкая стоимость летного часа</a:t>
            </a:r>
          </a:p>
          <a:p>
            <a:pPr algn="l"/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Обследование обширных территорий группой БЛА        (в перспективе - самоорганизующейся группой БЛА)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Использование БЛА ночью и в сложных погодных условиях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Сокращение времени поиска и рост вероятности обнаружения терпящих бедствие объектов и людей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Повышение качества мониторинга зоны поиска</a:t>
            </a:r>
          </a:p>
          <a:p>
            <a:pPr algn="l"/>
            <a:endParaRPr lang="ru-RU" altLang="ru-RU" sz="18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7504" y="1113814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9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631" y="111973"/>
            <a:ext cx="7272808" cy="53270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Классификация БЛА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0" y="111973"/>
            <a:ext cx="971798" cy="6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764704"/>
            <a:ext cx="3240360" cy="34817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функциональному назначению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Наблюдательные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Разведывательные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Разведывательно-ударные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Ударные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Бомбардировочные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Истребительные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РЭБ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Транспортные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- мишени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- имитаторы цели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Многоцелевые БЛА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4581128"/>
            <a:ext cx="3888432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взлетной массе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 микро (менее 1 кг)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 малым (от 1 до 100 кг)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 легкими (от 100 до 500 кг)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со средними (от 500 до 5000 кг)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 тяжелыми (от 5000 до 15000 кг)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со сверхтяжелыми (более 15000 кг)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8064" y="764704"/>
            <a:ext cx="3528393" cy="15387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глубине действия: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поля боя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Тактические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Оперативно-тактические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Оперативные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Стратегические БЛА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8064" y="2492896"/>
            <a:ext cx="3528393" cy="7693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кратности применения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Одноразовые БЛА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Многоразовые БЛА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8064" y="3501008"/>
            <a:ext cx="3528393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способу старта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</a:t>
            </a:r>
            <a:r>
              <a:rPr lang="ru-RU" sz="1600" dirty="0" err="1" smtClean="0">
                <a:solidFill>
                  <a:schemeClr val="tx1"/>
                </a:solidFill>
              </a:rPr>
              <a:t>безаэродромного</a:t>
            </a:r>
            <a:r>
              <a:rPr lang="ru-RU" sz="1600" dirty="0" smtClean="0">
                <a:solidFill>
                  <a:schemeClr val="tx1"/>
                </a:solidFill>
              </a:rPr>
              <a:t> старта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аэродромного старта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4437112"/>
            <a:ext cx="3528393" cy="762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способу посадки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БЛА с посадкой </a:t>
            </a:r>
            <a:r>
              <a:rPr lang="ru-RU" sz="1600" dirty="0" err="1" smtClean="0">
                <a:solidFill>
                  <a:schemeClr val="tx1"/>
                </a:solidFill>
              </a:rPr>
              <a:t>по-самолетному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БЛА с точечной посадкой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48064" y="5445224"/>
            <a:ext cx="352839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продолжительности полета БЛА: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малой (менее 1 ч)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средней (от1 ч до 6 ч)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большрй</a:t>
            </a:r>
            <a:r>
              <a:rPr lang="ru-RU" sz="1600" dirty="0" smtClean="0">
                <a:solidFill>
                  <a:schemeClr val="tx1"/>
                </a:solidFill>
              </a:rPr>
              <a:t> (более 6 ч)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969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Типовые БЛА зарубежного и отечественного производства.  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31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07504" y="1268760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http://popgun.ru/files/g/117/thumbs/5508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26" y="1559621"/>
            <a:ext cx="3666659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ejwebworld.com/wp-content/uploads/2012/10/300px-Global_Haw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careycuprisin.com/wp-content/uploads/2012/11/Drone-firing-missile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729865" cy="204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mortaltoday.com/wp-content/uploads/2015/05/Reaper-700x35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9372"/>
            <a:ext cx="2860675" cy="144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671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969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Типовые БЛА зарубежного и отечественного производства. 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31"/>
            <a:ext cx="1079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07504" y="1268760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ÐÐ°ÑÑÐ¸Ð½ÐºÐ¸ Ð¿Ð¾ Ð·Ð°Ð¿ÑÐ¾ÑÑ Ð Ð°Ð·Ð²ÐµÐ´ÑÐ²Ð°ÑÐµÐ»ÑÐ½Ð¾-ÑÐ´Ð°ÑÐ½ÑÐ¹ ÐÐÐÐ Â«Ð¡ÐºÐ°ÑÂ».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96" r="52491" b="-1"/>
          <a:stretch/>
        </p:blipFill>
        <p:spPr bwMode="auto">
          <a:xfrm>
            <a:off x="5868144" y="1916832"/>
            <a:ext cx="2746822" cy="20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8" y="1746262"/>
            <a:ext cx="4215765" cy="227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35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683568" y="1437675"/>
            <a:ext cx="7681948" cy="49685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2615"/>
            <a:ext cx="7139136" cy="658981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цели и концепция применения БЛА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37"/>
            <a:ext cx="864096" cy="5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3912" y="3125135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Концепция боевого применения</a:t>
            </a:r>
          </a:p>
          <a:p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рассматривает БЛА в едином информационном пространстве</a:t>
            </a:r>
          </a:p>
          <a:p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группировки сил и средств, при котором оптимально используются сильные стороны каждого средства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2483768" y="933619"/>
            <a:ext cx="3816424" cy="1008112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 проблем снижения риска для жизни экипажа (летчика)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1988839"/>
            <a:ext cx="4320480" cy="1015617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стоимости и повышение эффективности разведывательных операций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8064" y="1988839"/>
            <a:ext cx="3672408" cy="864097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Завоевание господства в воздухе (в перспективе)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3758" y="4293096"/>
            <a:ext cx="4320480" cy="1008112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стоимости и повышение эффективности применения оружия «ВП»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92079" y="4293096"/>
            <a:ext cx="3505485" cy="1008112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Хозяйственные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39752" y="5512335"/>
            <a:ext cx="4510844" cy="1069184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 задач РЭБ, корректировка артогня, связи, навигации, агитации 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02561" y="836712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0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815735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проблемные вопросы, особенности подготовки и   применения БЛА при решении боевых и задач двойного назначения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" y="111973"/>
            <a:ext cx="971798" cy="6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05995" y="841152"/>
            <a:ext cx="2953837" cy="787648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Работа в горно-лесистой местности и населенных пунктах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0294" y="1772816"/>
            <a:ext cx="2953837" cy="787648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управления при групповых действиях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1880" y="860358"/>
            <a:ext cx="5328593" cy="1138926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боевой работы в условиях РЭБ (скрытность и защищенность каналов управления и передачи данных, помехозащищенность систем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9903" y="2708920"/>
            <a:ext cx="2949930" cy="692073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автономной работы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51664" y="2153209"/>
            <a:ext cx="5328593" cy="1344506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неуязвимости БЛА в условиях противоракетной и </a:t>
            </a:r>
            <a:r>
              <a:rPr lang="ru-RU" sz="1600" dirty="0" err="1" smtClean="0">
                <a:solidFill>
                  <a:schemeClr val="tx1"/>
                </a:solidFill>
              </a:rPr>
              <a:t>противосамолетной</a:t>
            </a:r>
            <a:r>
              <a:rPr lang="ru-RU" sz="1600" dirty="0" smtClean="0">
                <a:solidFill>
                  <a:schemeClr val="tx1"/>
                </a:solidFill>
              </a:rPr>
              <a:t> обороны с учетом малой скорости и недостаточной маневренности современных БЛА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41522" y="3711650"/>
            <a:ext cx="5328593" cy="864793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Автоматизация процессов управления полетом и посадки БЛА для обеспечения безаварийности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6798" y="3573016"/>
            <a:ext cx="2949930" cy="973172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управления БЛА в реальном масштабе времени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2483768" y="4725144"/>
            <a:ext cx="4752528" cy="1971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504" y="5013176"/>
            <a:ext cx="1080120" cy="4471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0" tIns="45720" rIns="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Массовое применение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31640" y="5013176"/>
            <a:ext cx="3456384" cy="4471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Обеспечение заданного уровня готовности смешанного состава групп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932040" y="5013176"/>
            <a:ext cx="4104456" cy="4471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300" b="1" dirty="0" smtClean="0">
                <a:latin typeface="Arial" pitchFamily="34" charset="0"/>
                <a:cs typeface="Arial" pitchFamily="34" charset="0"/>
              </a:rPr>
              <a:t>Информационное сопровождение (электронный документооборот и пр.), мониторинг ЭТХ 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2483768" y="5608080"/>
            <a:ext cx="4752528" cy="1971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3" y="5877272"/>
            <a:ext cx="8064896" cy="791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Необходимо создание систем информационной поддержки жизненного цикла и технической эксплуатации комплексов с БПЛА на новых принципах и методах, основанных на использовании комплекса современных информационных технологий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36" y="44624"/>
            <a:ext cx="7596336" cy="7969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Решение проблемы.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новых информационных технологий  (ИТ) для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автоматизации процессов технической эксплуатации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парка БЛА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750"/>
            <a:ext cx="829896" cy="5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07504" y="841532"/>
            <a:ext cx="8785225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713217" cy="5074629"/>
          </a:xfrm>
          <a:prstGeom prst="rect">
            <a:avLst/>
          </a:prstGeom>
        </p:spPr>
      </p:pic>
      <p:pic>
        <p:nvPicPr>
          <p:cNvPr id="8" name="Picture 4" descr="https://topwar.ru/uploads/posts/2013-05/thumbs/1367566536_bpla-ska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1872208" cy="84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6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1286</Words>
  <Application>Microsoft Office PowerPoint</Application>
  <PresentationFormat>Экран (4:3)</PresentationFormat>
  <Paragraphs>221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Visio</vt:lpstr>
      <vt:lpstr>Слайд 1</vt:lpstr>
      <vt:lpstr>Эволюция применения БЛА по годам и отраслям экономики </vt:lpstr>
      <vt:lpstr>Ключевые преимущества применения БЛА</vt:lpstr>
      <vt:lpstr>Классификация БЛА</vt:lpstr>
      <vt:lpstr> Типовые БЛА зарубежного и отечественного производства.   </vt:lpstr>
      <vt:lpstr>  Типовые БЛА зарубежного и отечественного производства.  </vt:lpstr>
      <vt:lpstr>Основные цели и концепция применения БЛА</vt:lpstr>
      <vt:lpstr>Основные проблемные вопросы, особенности подготовки и   применения БЛА при решении боевых и задач двойного назначения </vt:lpstr>
      <vt:lpstr>Решение проблемы. Использование новых информационных технологий  (ИТ) для автоматизации процессов технической эксплуатации парка БЛА</vt:lpstr>
      <vt:lpstr>Слайд 10</vt:lpstr>
      <vt:lpstr>Слайд 11</vt:lpstr>
      <vt:lpstr>Слайд 12</vt:lpstr>
      <vt:lpstr>Слайд 13</vt:lpstr>
      <vt:lpstr>Слайд 14</vt:lpstr>
      <vt:lpstr> СРЕДСТВА ТЕХНОЛОГИЧЕСКОГО ОСНАЩЕНИЯ (СТО) примеры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ВЫВОДЫ</vt:lpstr>
      <vt:lpstr>Предложения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102</cp:revision>
  <dcterms:created xsi:type="dcterms:W3CDTF">2018-02-05T11:06:25Z</dcterms:created>
  <dcterms:modified xsi:type="dcterms:W3CDTF">2018-06-25T11:33:11Z</dcterms:modified>
</cp:coreProperties>
</file>